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4" r:id="rId2"/>
  </p:sldMasterIdLst>
  <p:sldIdLst>
    <p:sldId id="265" r:id="rId3"/>
    <p:sldId id="264" r:id="rId4"/>
    <p:sldId id="263" r:id="rId5"/>
    <p:sldId id="262" r:id="rId6"/>
    <p:sldId id="26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73" d="100"/>
          <a:sy n="73" d="100"/>
        </p:scale>
        <p:origin x="52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11/10/2022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5FCBEF"/>
                </a:solidFill>
              </a:rPr>
              <a:pPr/>
              <a:t>‹#›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951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11/10/2022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>
                <a:solidFill>
                  <a:srgbClr val="5FCBEF"/>
                </a:solidFill>
              </a:rPr>
              <a:pPr/>
              <a:t>‹#›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326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11/10/2022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5FCBEF"/>
                </a:solidFill>
              </a:rPr>
              <a:pPr/>
              <a:t>‹#›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997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11/10/2022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>
                <a:solidFill>
                  <a:srgbClr val="5FCBEF"/>
                </a:solidFill>
              </a:rPr>
              <a:pPr/>
              <a:t>‹#›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866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11/10/2022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5FCBEF"/>
                </a:solidFill>
              </a:rPr>
              <a:pPr/>
              <a:t>‹#›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683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11/10/2022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5FCBEF"/>
                </a:solidFill>
              </a:rPr>
              <a:pPr/>
              <a:t>‹#›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58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11/10/2022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5FCBEF"/>
                </a:solidFill>
              </a:rPr>
              <a:pPr/>
              <a:t>‹#›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658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11/10/2022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>
                <a:solidFill>
                  <a:srgbClr val="5FCBEF"/>
                </a:solidFill>
              </a:rPr>
              <a:pPr/>
              <a:t>‹#›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340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5FCBEF"/>
                </a:solidFill>
              </a:rPr>
              <a:pPr/>
              <a:t>‹#›</a:t>
            </a:fld>
            <a:endParaRPr lang="en-US" dirty="0">
              <a:solidFill>
                <a:srgbClr val="5FCBEF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11/10/2022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458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11/10/2022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5FCBEF"/>
                </a:solidFill>
              </a:rPr>
              <a:pPr/>
              <a:t>‹#›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388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11/10/2022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5FCBEF"/>
                </a:solidFill>
              </a:rPr>
              <a:pPr/>
              <a:t>‹#›</a:t>
            </a:fld>
            <a:endParaRPr lang="en-US" dirty="0">
              <a:solidFill>
                <a:srgbClr val="5FCBE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ln w="3175" cmpd="sng">
                  <a:noFill/>
                </a:ln>
                <a:solidFill>
                  <a:srgbClr val="5FCBEF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ln w="3175" cmpd="sng">
                  <a:noFill/>
                </a:ln>
                <a:solidFill>
                  <a:srgbClr val="5FCBEF">
                    <a:lumMod val="60000"/>
                    <a:lumOff val="40000"/>
                  </a:srgbClr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494347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11/10/2022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5FCBEF"/>
                </a:solidFill>
              </a:rPr>
              <a:pPr/>
              <a:t>‹#›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0421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11/10/2022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5FCBEF"/>
                </a:solidFill>
              </a:rPr>
              <a:pPr/>
              <a:t>‹#›</a:t>
            </a:fld>
            <a:endParaRPr lang="en-US" dirty="0">
              <a:solidFill>
                <a:srgbClr val="5FCBE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ln w="3175" cmpd="sng">
                  <a:noFill/>
                </a:ln>
                <a:solidFill>
                  <a:srgbClr val="5FCBEF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ln w="3175" cmpd="sng">
                  <a:noFill/>
                </a:ln>
                <a:solidFill>
                  <a:srgbClr val="5FCBEF">
                    <a:lumMod val="60000"/>
                    <a:lumOff val="40000"/>
                  </a:srgbClr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22258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11/10/2022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5FCBEF"/>
                </a:solidFill>
              </a:rPr>
              <a:pPr/>
              <a:t>‹#›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8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11/10/2022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>
                <a:solidFill>
                  <a:srgbClr val="5FCBEF"/>
                </a:solidFill>
              </a:rPr>
              <a:pPr/>
              <a:t>‹#›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889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11/10/2022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5FCBEF"/>
                </a:solidFill>
              </a:rPr>
              <a:pPr/>
              <a:t>‹#›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9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11/10/2022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78182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11/10/2022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016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11/10/2022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1923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11/10/2022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3941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11/10/2022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0128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11/10/2022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1694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11/10/2022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63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11/10/2022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0137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11/10/2022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1091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11/10/2022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6784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11/10/2022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6456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11/10/2022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white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white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515184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11/10/2022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8516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11/10/2022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white"/>
                </a:solidFill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white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211778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11/10/2022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1342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11/10/2022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5404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11/10/2022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146194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42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 defTabSz="457200"/>
              <a:t>11/10/2022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defTabSz="457200"/>
            <a:fld id="{D57F1E4F-1CFF-5643-939E-217C01CDF565}" type="slidenum">
              <a:rPr lang="en-US" dirty="0">
                <a:solidFill>
                  <a:srgbClr val="5FCBEF"/>
                </a:solidFill>
              </a:rPr>
              <a:pPr defTabSz="457200"/>
              <a:t>‹#›</a:t>
            </a:fld>
            <a:endParaRPr lang="en-US" dirty="0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344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defTabSz="457200"/>
            <a:fld id="{B61BEF0D-F0BB-DE4B-95CE-6DB70DBA9567}" type="datetimeFigureOut">
              <a:rPr lang="en-US" dirty="0">
                <a:solidFill>
                  <a:srgbClr val="146194">
                    <a:lumMod val="50000"/>
                  </a:srgbClr>
                </a:solidFill>
              </a:rPr>
              <a:pPr defTabSz="457200"/>
              <a:t>11/10/2022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defTabSz="457200"/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defTabSz="457200"/>
            <a:fld id="{D57F1E4F-1CFF-5643-939E-217C01CDF565}" type="slidenum">
              <a:rPr lang="en-US" dirty="0">
                <a:solidFill>
                  <a:srgbClr val="146194">
                    <a:lumMod val="50000"/>
                  </a:srgbClr>
                </a:solidFill>
              </a:rPr>
              <a:pPr defTabSz="457200"/>
              <a:t>‹#›</a:t>
            </a:fld>
            <a:endParaRPr lang="en-US" dirty="0">
              <a:solidFill>
                <a:srgbClr val="146194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7330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839789"/>
            <a:ext cx="8596668" cy="1320800"/>
          </a:xfrm>
        </p:spPr>
        <p:txBody>
          <a:bodyPr/>
          <a:lstStyle/>
          <a:p>
            <a:pPr algn="ctr"/>
            <a:r>
              <a:rPr lang="fa-IR" b="1" dirty="0" smtClean="0"/>
              <a:t>وضعیت دیابت در جهان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84480" algn="justLow" rtl="1">
              <a:lnSpc>
                <a:spcPct val="115000"/>
              </a:lnSpc>
            </a:pPr>
            <a:r>
              <a:rPr lang="fa-IR" sz="2800" dirty="0">
                <a:latin typeface="Calibri" panose="020F0502020204030204" pitchFamily="34" charset="0"/>
                <a:ea typeface="Times New Roman" panose="02020603050405020304" pitchFamily="18" charset="0"/>
                <a:cs typeface="B Mitra" panose="00000400000000000000" pitchFamily="2" charset="-78"/>
              </a:rPr>
              <a:t>در حال حاضر از هر10 بزرگسال در جهان ، یک نفر با دیابت زندگی می کنند که تقریبا نیمی از آنها از ابتلای خود به بیماری مطاع نیستند . هم اکنون</a:t>
            </a:r>
            <a:r>
              <a:rPr lang="fa-IR" sz="2800" b="1" dirty="0">
                <a:latin typeface="Calibri" panose="020F0502020204030204" pitchFamily="34" charset="0"/>
                <a:ea typeface="Times New Roman" panose="02020603050405020304" pitchFamily="18" charset="0"/>
                <a:cs typeface="B Mitra" panose="00000400000000000000" pitchFamily="2" charset="-78"/>
              </a:rPr>
              <a:t> </a:t>
            </a:r>
            <a:r>
              <a:rPr lang="ar-SA" sz="2800" b="1" dirty="0"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537 میلیون نفر (بزرگسال) در جهان مبتلا به دیابت هستند. </a:t>
            </a:r>
            <a:endParaRPr lang="fa-IR" sz="2800" b="1" dirty="0" smtClean="0">
              <a:latin typeface="Calibri" panose="020F0502020204030204" pitchFamily="34" charset="0"/>
              <a:ea typeface="Calibri" panose="020F0502020204030204" pitchFamily="34" charset="0"/>
              <a:cs typeface="B Mitra" panose="00000400000000000000" pitchFamily="2" charset="-78"/>
            </a:endParaRPr>
          </a:p>
          <a:p>
            <a:pPr indent="284480" algn="justLow" rtl="1">
              <a:lnSpc>
                <a:spcPct val="115000"/>
              </a:lnSpc>
            </a:pPr>
            <a:r>
              <a:rPr lang="fa-IR" sz="2800" dirty="0" smtClean="0">
                <a:latin typeface="Calibri" panose="020F0502020204030204" pitchFamily="34" charset="0"/>
                <a:ea typeface="Times New Roman" panose="02020603050405020304" pitchFamily="18" charset="0"/>
                <a:cs typeface="B Mitra" panose="00000400000000000000" pitchFamily="2" charset="-78"/>
              </a:rPr>
              <a:t>انتظار </a:t>
            </a:r>
            <a:r>
              <a:rPr lang="fa-IR" sz="2800" dirty="0">
                <a:latin typeface="Calibri" panose="020F0502020204030204" pitchFamily="34" charset="0"/>
                <a:ea typeface="Times New Roman" panose="02020603050405020304" pitchFamily="18" charset="0"/>
                <a:cs typeface="B Mitra" panose="00000400000000000000" pitchFamily="2" charset="-78"/>
              </a:rPr>
              <a:t>می رود تا سال 2030 تعداد افراد مبتلا به دیابت  در جهان به 643 میلیون نفر و تا سال 2045 به 784 میلیون نفر برسد هزینه های دیابت حداقل 966 میلیارد دلار در سال 2021 می باشد. این مقدار 316% افزایش را طی 15 سال اخیر نشان می دهد.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341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66825" y="520184"/>
            <a:ext cx="90392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endParaRPr lang="fa-IR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28799" y="1133475"/>
            <a:ext cx="5343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a-IR" sz="2400" dirty="0">
                <a:solidFill>
                  <a:schemeClr val="bg1"/>
                </a:solidFill>
                <a:cs typeface="2  Titr" panose="00000700000000000000" pitchFamily="2" charset="-78"/>
              </a:rPr>
              <a:t>" با آموزش دیابت از آینده خود محافظت کنیم "</a:t>
            </a:r>
            <a:endParaRPr lang="en-US" sz="2400" dirty="0">
              <a:solidFill>
                <a:schemeClr val="bg1"/>
              </a:solidFill>
              <a:cs typeface="2  Titr" panose="00000700000000000000" pitchFamily="2" charset="-78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177314" y="520184"/>
            <a:ext cx="6646494" cy="5477251"/>
            <a:chOff x="1106856" y="837823"/>
            <a:chExt cx="6646494" cy="547725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" t="17347" r="-287" b="80"/>
            <a:stretch/>
          </p:blipFill>
          <p:spPr>
            <a:xfrm>
              <a:off x="1106856" y="837823"/>
              <a:ext cx="6646494" cy="4930259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81800" y="5221089"/>
              <a:ext cx="971550" cy="10939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6256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66825" y="520184"/>
            <a:ext cx="90392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endParaRPr lang="fa-IR" dirty="0">
              <a:solidFill>
                <a:prstClr val="black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6238775"/>
              </p:ext>
            </p:extLst>
          </p:nvPr>
        </p:nvGraphicFramePr>
        <p:xfrm>
          <a:off x="1181100" y="1581150"/>
          <a:ext cx="7467600" cy="3435988"/>
        </p:xfrm>
        <a:graphic>
          <a:graphicData uri="http://schemas.openxmlformats.org/drawingml/2006/table">
            <a:tbl>
              <a:tblPr firstRow="1" firstCol="1" bandRow="1"/>
              <a:tblGrid>
                <a:gridCol w="5430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66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8357">
                <a:tc>
                  <a:txBody>
                    <a:bodyPr/>
                    <a:lstStyle/>
                    <a:p>
                      <a:pPr marL="77470"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2  Titr" panose="00000700000000000000" pitchFamily="2" charset="-78"/>
                        </a:rPr>
                        <a:t>عنوان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2 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2  Titr" panose="00000700000000000000" pitchFamily="2" charset="-78"/>
                        </a:rPr>
                        <a:t>روز و تاریخ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2 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23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2  Titr" panose="00000700000000000000" pitchFamily="2" charset="-78"/>
                        </a:rPr>
                        <a:t>آموزش پیش دیابت ، پیشگیری و شیوه زندگی سالم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2 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2  Titr" panose="00000700000000000000" pitchFamily="2" charset="-78"/>
                        </a:rPr>
                        <a:t>شنبه </a:t>
                      </a: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2  Titr" panose="00000700000000000000" pitchFamily="2" charset="-78"/>
                        </a:rPr>
                        <a:t>21/8/1401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2 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23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2  Titr" panose="00000700000000000000" pitchFamily="2" charset="-78"/>
                        </a:rPr>
                        <a:t>آموزش دیابت ، جامعه ، مدارس و خانواده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2 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2  Titr" panose="00000700000000000000" pitchFamily="2" charset="-78"/>
                        </a:rPr>
                        <a:t>یکشنبه </a:t>
                      </a: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2  Titr" panose="00000700000000000000" pitchFamily="2" charset="-78"/>
                        </a:rPr>
                        <a:t>22/8/1401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2 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23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2  Titr" panose="00000700000000000000" pitchFamily="2" charset="-78"/>
                        </a:rPr>
                        <a:t>با آموزش دیابت از آینده خود محافظت کنیم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2 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2  Titr" panose="00000700000000000000" pitchFamily="2" charset="-78"/>
                        </a:rPr>
                        <a:t>دوشنبه </a:t>
                      </a: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2  Titr" panose="00000700000000000000" pitchFamily="2" charset="-78"/>
                        </a:rPr>
                        <a:t>23/8/1401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2 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23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2  Titr" panose="00000700000000000000" pitchFamily="2" charset="-78"/>
                        </a:rPr>
                        <a:t>آموزش دیابت ، خود مراقبی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2 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2  Titr" panose="00000700000000000000" pitchFamily="2" charset="-78"/>
                        </a:rPr>
                        <a:t>سه شنبه </a:t>
                      </a: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2  Titr" panose="00000700000000000000" pitchFamily="2" charset="-78"/>
                        </a:rPr>
                        <a:t>24/8/1401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2 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23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2  Titr" panose="00000700000000000000" pitchFamily="2" charset="-78"/>
                        </a:rPr>
                        <a:t>آموزش دیابت ، رسانه و سلامت دیجیتال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2 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2  Titr" panose="00000700000000000000" pitchFamily="2" charset="-78"/>
                        </a:rPr>
                        <a:t>چهارشنبه</a:t>
                      </a: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2  Titr" panose="00000700000000000000" pitchFamily="2" charset="-78"/>
                        </a:rPr>
                        <a:t>25/8/1401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2 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23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2  Titr" panose="00000700000000000000" pitchFamily="2" charset="-78"/>
                        </a:rPr>
                        <a:t>آموزش دیابت ، ارایه دهندگان خدمت ، پزشکان ، رستاران ، مراقبین سلامت و ...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2 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2  Titr" panose="00000700000000000000" pitchFamily="2" charset="-78"/>
                        </a:rPr>
                        <a:t>پنجشنبه </a:t>
                      </a: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2  Titr" panose="00000700000000000000" pitchFamily="2" charset="-78"/>
                        </a:rPr>
                        <a:t>26/8/1401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2 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8233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2  Titr" panose="00000700000000000000" pitchFamily="2" charset="-78"/>
                        </a:rPr>
                        <a:t>آموزش دیابت ، دسترسی به دارو و درمان و نقش بیمه ها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2 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2  Titr" panose="00000700000000000000" pitchFamily="2" charset="-78"/>
                        </a:rPr>
                        <a:t>جمعه </a:t>
                      </a:r>
                      <a:r>
                        <a:rPr lang="fa-IR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2  Titr" panose="00000700000000000000" pitchFamily="2" charset="-78"/>
                        </a:rPr>
                        <a:t>27/8/1401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2 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1952625" y="889516"/>
            <a:ext cx="64565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b="1" dirty="0" smtClean="0"/>
              <a:t>اسامی روزهای هفته دیابت 21 تا 27 آبان 1401</a:t>
            </a:r>
            <a:r>
              <a:rPr lang="fa-IR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27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 idx="4294967295"/>
          </p:nvPr>
        </p:nvSpPr>
        <p:spPr>
          <a:xfrm>
            <a:off x="1574275" y="1489296"/>
            <a:ext cx="8993171" cy="3582325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fa-IR" sz="4000" b="1" dirty="0" smtClean="0">
                <a:latin typeface="Calibri" panose="020F0502020204030204" pitchFamily="34" charset="0"/>
                <a:ea typeface="Calibri" panose="020F0502020204030204" pitchFamily="34" charset="0"/>
                <a:cs typeface="2  Mitra" panose="00000400000000000000" pitchFamily="2" charset="-78"/>
              </a:rPr>
              <a:t>کارگاه</a:t>
            </a:r>
            <a:r>
              <a:rPr lang="ar-SA" sz="40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"</a:t>
            </a:r>
            <a:r>
              <a:rPr lang="ar-SA" sz="40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2  Mitra" panose="00000400000000000000" pitchFamily="2" charset="-78"/>
              </a:rPr>
              <a:t>درمان</a:t>
            </a:r>
            <a:r>
              <a:rPr lang="fa-IR" sz="40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2  Mitra" panose="00000400000000000000" pitchFamily="2" charset="-78"/>
              </a:rPr>
              <a:t> دیابت و</a:t>
            </a:r>
            <a:r>
              <a:rPr lang="ar-SA" sz="40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2  Mitra" panose="00000400000000000000" pitchFamily="2" charset="-78"/>
              </a:rPr>
              <a:t> فشارخون بالا</a:t>
            </a:r>
            <a:r>
              <a:rPr lang="fa-IR" sz="40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2  Mitra" panose="00000400000000000000" pitchFamily="2" charset="-78"/>
              </a:rPr>
              <a:t>"</a:t>
            </a:r>
            <a:br>
              <a:rPr lang="fa-IR" sz="40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2  Mitra" panose="00000400000000000000" pitchFamily="2" charset="-78"/>
              </a:rPr>
            </a:br>
            <a:r>
              <a:rPr lang="ar-SA" sz="3600" dirty="0" smtClean="0">
                <a:latin typeface="Calibri" panose="020F0502020204030204" pitchFamily="34" charset="0"/>
                <a:ea typeface="Calibri" panose="020F0502020204030204" pitchFamily="34" charset="0"/>
                <a:cs typeface="2  Mitra" panose="00000400000000000000" pitchFamily="2" charset="-78"/>
              </a:rPr>
              <a:t>با 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2  Mitra" panose="00000400000000000000" pitchFamily="2" charset="-78"/>
              </a:rPr>
              <a:t>حضور سرکار خانم دکتر سیما سیاح </a:t>
            </a:r>
            <a:r>
              <a:rPr lang="fa-IR" sz="3600" dirty="0" smtClean="0">
                <a:latin typeface="Calibri" panose="020F0502020204030204" pitchFamily="34" charset="0"/>
                <a:ea typeface="Calibri" panose="020F0502020204030204" pitchFamily="34" charset="0"/>
                <a:cs typeface="2  Mitra" panose="00000400000000000000" pitchFamily="2" charset="-78"/>
              </a:rPr>
              <a:t/>
            </a:r>
            <a:br>
              <a:rPr lang="fa-IR" sz="3600" dirty="0" smtClean="0">
                <a:latin typeface="Calibri" panose="020F0502020204030204" pitchFamily="34" charset="0"/>
                <a:ea typeface="Calibri" panose="020F0502020204030204" pitchFamily="34" charset="0"/>
                <a:cs typeface="2  Mitra" panose="00000400000000000000" pitchFamily="2" charset="-78"/>
              </a:rPr>
            </a:br>
            <a:r>
              <a:rPr lang="ar-SA" sz="3600" dirty="0" smtClean="0">
                <a:latin typeface="Calibri" panose="020F0502020204030204" pitchFamily="34" charset="0"/>
                <a:ea typeface="Calibri" panose="020F0502020204030204" pitchFamily="34" charset="0"/>
                <a:cs typeface="2  Mitra" panose="00000400000000000000" pitchFamily="2" charset="-78"/>
              </a:rPr>
              <a:t>فوق </a:t>
            </a:r>
            <a:r>
              <a:rPr lang="ar-SA" sz="3600" dirty="0">
                <a:latin typeface="Calibri" panose="020F0502020204030204" pitchFamily="34" charset="0"/>
                <a:ea typeface="Calibri" panose="020F0502020204030204" pitchFamily="34" charset="0"/>
                <a:cs typeface="2  Mitra" panose="00000400000000000000" pitchFamily="2" charset="-78"/>
              </a:rPr>
              <a:t>تخصص الکتروفیزیولوژی بالینی قلب و فوکال پوینت </a:t>
            </a:r>
            <a:r>
              <a:rPr lang="ar-SA" sz="3600" dirty="0" smtClean="0">
                <a:latin typeface="Calibri" panose="020F0502020204030204" pitchFamily="34" charset="0"/>
                <a:ea typeface="Calibri" panose="020F0502020204030204" pitchFamily="34" charset="0"/>
                <a:cs typeface="2  Mitra" panose="00000400000000000000" pitchFamily="2" charset="-78"/>
              </a:rPr>
              <a:t>علمی</a:t>
            </a:r>
            <a:r>
              <a:rPr lang="fa-IR" sz="3600" dirty="0" smtClean="0">
                <a:latin typeface="Calibri" panose="020F0502020204030204" pitchFamily="34" charset="0"/>
                <a:ea typeface="Calibri" panose="020F0502020204030204" pitchFamily="34" charset="0"/>
                <a:cs typeface="2  Mitra" panose="00000400000000000000" pitchFamily="2" charset="-78"/>
              </a:rPr>
              <a:t> فشارخون</a:t>
            </a:r>
            <a:br>
              <a:rPr lang="fa-IR" sz="3600" dirty="0" smtClean="0">
                <a:latin typeface="Calibri" panose="020F0502020204030204" pitchFamily="34" charset="0"/>
                <a:ea typeface="Calibri" panose="020F0502020204030204" pitchFamily="34" charset="0"/>
                <a:cs typeface="2  Mitra" panose="00000400000000000000" pitchFamily="2" charset="-78"/>
              </a:rPr>
            </a:br>
            <a:r>
              <a:rPr lang="fa-IR" sz="3600" dirty="0" smtClean="0">
                <a:latin typeface="Calibri" panose="020F0502020204030204" pitchFamily="34" charset="0"/>
                <a:ea typeface="Calibri" panose="020F0502020204030204" pitchFamily="34" charset="0"/>
                <a:cs typeface="2  Mitra" panose="00000400000000000000" pitchFamily="2" charset="-78"/>
              </a:rPr>
              <a:t>خانم دکتر هاشمی پور فوق تخصص غدد </a:t>
            </a:r>
            <a:r>
              <a:rPr lang="fa-IR" dirty="0">
                <a:latin typeface="Calibri" panose="020F0502020204030204" pitchFamily="34" charset="0"/>
                <a:ea typeface="Calibri" panose="020F0502020204030204" pitchFamily="34" charset="0"/>
                <a:cs typeface="2  Mitra" panose="00000400000000000000" pitchFamily="2" charset="-78"/>
              </a:rPr>
              <a:t>و متابولیکو فوکال پوینت </a:t>
            </a:r>
            <a:r>
              <a:rPr lang="fa-IR" dirty="0" smtClean="0">
                <a:latin typeface="Calibri" panose="020F0502020204030204" pitchFamily="34" charset="0"/>
                <a:ea typeface="Calibri" panose="020F0502020204030204" pitchFamily="34" charset="0"/>
                <a:cs typeface="2  Mitra" panose="00000400000000000000" pitchFamily="2" charset="-78"/>
              </a:rPr>
              <a:t>علمی دیابت</a:t>
            </a:r>
            <a:r>
              <a:rPr lang="fa-IR" dirty="0">
                <a:latin typeface="Calibri" panose="020F0502020204030204" pitchFamily="34" charset="0"/>
                <a:ea typeface="Calibri" panose="020F0502020204030204" pitchFamily="34" charset="0"/>
                <a:cs typeface="2  Mitra" panose="00000400000000000000" pitchFamily="2" charset="-78"/>
              </a:rPr>
              <a:t/>
            </a:r>
            <a:br>
              <a:rPr lang="fa-IR" dirty="0">
                <a:latin typeface="Calibri" panose="020F0502020204030204" pitchFamily="34" charset="0"/>
                <a:ea typeface="Calibri" panose="020F0502020204030204" pitchFamily="34" charset="0"/>
                <a:cs typeface="2  Mitra" panose="00000400000000000000" pitchFamily="2" charset="-78"/>
              </a:rPr>
            </a:br>
            <a:r>
              <a:rPr lang="fa-IR" sz="36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2  Mitra" panose="00000400000000000000" pitchFamily="2" charset="-78"/>
              </a:rPr>
              <a:t>گروه هدف :پزشکان عمومی – کارشناسان برنامه</a:t>
            </a:r>
            <a:r>
              <a:rPr lang="fa-IR" sz="3600" dirty="0" smtClean="0">
                <a:latin typeface="Calibri" panose="020F0502020204030204" pitchFamily="34" charset="0"/>
                <a:ea typeface="Calibri" panose="020F0502020204030204" pitchFamily="34" charset="0"/>
                <a:cs typeface="2  Mitra" panose="00000400000000000000" pitchFamily="2" charset="-78"/>
              </a:rPr>
              <a:t/>
            </a:r>
            <a:br>
              <a:rPr lang="fa-IR" sz="3600" dirty="0" smtClean="0">
                <a:latin typeface="Calibri" panose="020F0502020204030204" pitchFamily="34" charset="0"/>
                <a:ea typeface="Calibri" panose="020F0502020204030204" pitchFamily="34" charset="0"/>
                <a:cs typeface="2  Mitra" panose="00000400000000000000" pitchFamily="2" charset="-78"/>
              </a:rPr>
            </a:br>
            <a:r>
              <a:rPr lang="fa-IR" sz="3600" dirty="0" smtClean="0">
                <a:latin typeface="Calibri" panose="020F0502020204030204" pitchFamily="34" charset="0"/>
                <a:ea typeface="Calibri" panose="020F0502020204030204" pitchFamily="34" charset="0"/>
                <a:cs typeface="2  Mitra" panose="00000400000000000000" pitchFamily="2" charset="-78"/>
              </a:rPr>
              <a:t>چهارشنبه</a:t>
            </a:r>
            <a:r>
              <a:rPr lang="ar-SA" sz="3600" dirty="0" smtClean="0">
                <a:latin typeface="Calibri" panose="020F0502020204030204" pitchFamily="34" charset="0"/>
                <a:ea typeface="Calibri" panose="020F0502020204030204" pitchFamily="34" charset="0"/>
                <a:cs typeface="2  Mitra" panose="00000400000000000000" pitchFamily="2" charset="-78"/>
              </a:rPr>
              <a:t> </a:t>
            </a:r>
            <a:r>
              <a:rPr lang="fa-IR" sz="3600" dirty="0" smtClean="0">
                <a:latin typeface="Calibri" panose="020F0502020204030204" pitchFamily="34" charset="0"/>
                <a:ea typeface="Calibri" panose="020F0502020204030204" pitchFamily="34" charset="0"/>
                <a:cs typeface="2  Mitra" panose="00000400000000000000" pitchFamily="2" charset="-78"/>
              </a:rPr>
              <a:t>1401/8/25</a:t>
            </a:r>
            <a:r>
              <a:rPr lang="ar-SA" sz="3600" dirty="0" smtClean="0">
                <a:latin typeface="Calibri" panose="020F0502020204030204" pitchFamily="34" charset="0"/>
                <a:ea typeface="Calibri" panose="020F0502020204030204" pitchFamily="34" charset="0"/>
                <a:cs typeface="2  Mitra" panose="00000400000000000000" pitchFamily="2" charset="-78"/>
              </a:rPr>
              <a:t> ساعت </a:t>
            </a:r>
            <a:r>
              <a:rPr lang="fa-IR" sz="3600" dirty="0" smtClean="0">
                <a:latin typeface="Calibri" panose="020F0502020204030204" pitchFamily="34" charset="0"/>
                <a:ea typeface="Calibri" panose="020F0502020204030204" pitchFamily="34" charset="0"/>
                <a:cs typeface="2  Mitra" panose="00000400000000000000" pitchFamily="2" charset="-78"/>
              </a:rPr>
              <a:t>12/30- 8/30</a:t>
            </a:r>
            <a:br>
              <a:rPr lang="fa-IR" sz="3600" dirty="0" smtClean="0">
                <a:latin typeface="Calibri" panose="020F0502020204030204" pitchFamily="34" charset="0"/>
                <a:ea typeface="Calibri" panose="020F0502020204030204" pitchFamily="34" charset="0"/>
                <a:cs typeface="2  Mitra" panose="00000400000000000000" pitchFamily="2" charset="-78"/>
              </a:rPr>
            </a:br>
            <a:endParaRPr lang="en-US" sz="3600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4294967295"/>
          </p:nvPr>
        </p:nvSpPr>
        <p:spPr>
          <a:xfrm>
            <a:off x="1443536" y="5458824"/>
            <a:ext cx="9229725" cy="957262"/>
          </a:xfrm>
        </p:spPr>
        <p:txBody>
          <a:bodyPr/>
          <a:lstStyle/>
          <a:p>
            <a:pPr algn="ctr" rtl="1"/>
            <a:r>
              <a:rPr lang="fa-IR" dirty="0" smtClean="0">
                <a:solidFill>
                  <a:schemeClr val="bg1"/>
                </a:solidFill>
              </a:rPr>
              <a:t>معاونت بهداشتی دانشگاه علوم پزشکی قزوین</a:t>
            </a:r>
          </a:p>
          <a:p>
            <a:pPr lvl="0" algn="ctr" rtl="1">
              <a:buClr>
                <a:prstClr val="white"/>
              </a:buClr>
            </a:pPr>
            <a:r>
              <a:rPr lang="fa-IR" dirty="0" smtClean="0">
                <a:solidFill>
                  <a:schemeClr val="bg1"/>
                </a:solidFill>
              </a:rPr>
              <a:t> </a:t>
            </a:r>
            <a:r>
              <a:rPr lang="fa-IR" dirty="0">
                <a:solidFill>
                  <a:schemeClr val="bg1"/>
                </a:solidFill>
              </a:rPr>
              <a:t>گروه پیشگیری و کنترل بیماریهای غیرواگیر</a:t>
            </a:r>
          </a:p>
          <a:p>
            <a:pPr algn="ctr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451" y="1932596"/>
            <a:ext cx="1775549" cy="17755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170" y="443751"/>
            <a:ext cx="1336756" cy="10455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54776" t="20919" r="29515" b="45413"/>
          <a:stretch/>
        </p:blipFill>
        <p:spPr>
          <a:xfrm>
            <a:off x="0" y="1790081"/>
            <a:ext cx="1709164" cy="20605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4858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39"/>
          <a:stretch/>
        </p:blipFill>
        <p:spPr>
          <a:xfrm>
            <a:off x="4471904" y="866774"/>
            <a:ext cx="3248191" cy="599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22195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222</Words>
  <Application>Microsoft Office PowerPoint</Application>
  <PresentationFormat>Widescreen</PresentationFormat>
  <Paragraphs>24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8" baseType="lpstr">
      <vt:lpstr>2  Mitra</vt:lpstr>
      <vt:lpstr>2  Titr</vt:lpstr>
      <vt:lpstr>Arial</vt:lpstr>
      <vt:lpstr>B Mitra</vt:lpstr>
      <vt:lpstr>Calibri</vt:lpstr>
      <vt:lpstr>Cambria</vt:lpstr>
      <vt:lpstr>Century Gothic</vt:lpstr>
      <vt:lpstr>Tahoma</vt:lpstr>
      <vt:lpstr>Times New Roman</vt:lpstr>
      <vt:lpstr>Trebuchet MS</vt:lpstr>
      <vt:lpstr>Wingdings 3</vt:lpstr>
      <vt:lpstr>Facet</vt:lpstr>
      <vt:lpstr>Slice</vt:lpstr>
      <vt:lpstr>وضعیت دیابت در جهان</vt:lpstr>
      <vt:lpstr>PowerPoint Presentation</vt:lpstr>
      <vt:lpstr>PowerPoint Presentation</vt:lpstr>
      <vt:lpstr>کارگاه"درمان دیابت و فشارخون بالا" با حضور سرکار خانم دکتر سیما سیاح  فوق تخصص الکتروفیزیولوژی بالینی قلب و فوکال پوینت علمی فشارخون خانم دکتر هاشمی پور فوق تخصص غدد و متابولیکو فوکال پوینت علمی دیابت گروه هدف :پزشکان عمومی – کارشناسان برنامه چهارشنبه 1401/8/25 ساعت 12/30- 8/30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Zarei</cp:lastModifiedBy>
  <cp:revision>13</cp:revision>
  <dcterms:created xsi:type="dcterms:W3CDTF">2022-11-09T06:37:43Z</dcterms:created>
  <dcterms:modified xsi:type="dcterms:W3CDTF">2022-11-10T05:12:51Z</dcterms:modified>
</cp:coreProperties>
</file>